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850" r:id="rId2"/>
    <p:sldId id="847" r:id="rId3"/>
    <p:sldId id="851" r:id="rId4"/>
    <p:sldId id="852" r:id="rId5"/>
    <p:sldId id="853" r:id="rId6"/>
    <p:sldId id="849" r:id="rId7"/>
  </p:sldIdLst>
  <p:sldSz cx="18288000" cy="10287000"/>
  <p:notesSz cx="7010400" cy="9296400"/>
  <p:embeddedFontLst>
    <p:embeddedFont>
      <p:font typeface="Franklin Gothic Heavy" panose="020B0903020102020204" pitchFamily="34" charset="0"/>
      <p:regular r:id="rId10"/>
      <p:italic r:id="rId11"/>
    </p:embeddedFont>
    <p:embeddedFont>
      <p:font typeface="Franklin Gothic Medium" panose="020B0603020102020204" pitchFamily="34" charset="0"/>
      <p:regular r:id="rId12"/>
      <p:italic r:id="rId13"/>
    </p:embeddedFont>
    <p:embeddedFont>
      <p:font typeface="Impact" panose="020B0806030902050204" pitchFamily="34" charset="0"/>
      <p:regular r:id="rId14"/>
    </p:embeddedFont>
  </p:embeddedFontLst>
  <p:defaultTextStyle>
    <a:defPPr>
      <a:defRPr lang="en-US"/>
    </a:defPPr>
    <a:lvl1pPr marL="0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1pPr>
    <a:lvl2pPr marL="816423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2pPr>
    <a:lvl3pPr marL="1632844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3pPr>
    <a:lvl4pPr marL="2449266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4pPr>
    <a:lvl5pPr marL="3265688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5pPr>
    <a:lvl6pPr marL="4082110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6pPr>
    <a:lvl7pPr marL="4898533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7pPr>
    <a:lvl8pPr marL="5714954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8pPr>
    <a:lvl9pPr marL="6531376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>
          <p15:clr>
            <a:srgbClr val="A4A3A4"/>
          </p15:clr>
        </p15:guide>
        <p15:guide id="2" pos="57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B991"/>
    <a:srgbClr val="555960"/>
    <a:srgbClr val="8E6F3E"/>
    <a:srgbClr val="C4BFC0"/>
    <a:srgbClr val="000000"/>
    <a:srgbClr val="B1810B"/>
    <a:srgbClr val="849E2A"/>
    <a:srgbClr val="FFD100"/>
    <a:srgbClr val="7CA6C0"/>
    <a:srgbClr val="4D40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6221" autoAdjust="0"/>
  </p:normalViewPr>
  <p:slideViewPr>
    <p:cSldViewPr>
      <p:cViewPr>
        <p:scale>
          <a:sx n="75" d="100"/>
          <a:sy n="75" d="100"/>
        </p:scale>
        <p:origin x="822" y="306"/>
      </p:cViewPr>
      <p:guideLst>
        <p:guide orient="horz" pos="3240"/>
        <p:guide pos="57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47BD89E-4444-4BD1-B4BE-1051D6A4E875}" type="datetimeFigureOut">
              <a:rPr lang="en-US" smtClean="0">
                <a:latin typeface="Arial" panose="020B0604020202020204" pitchFamily="34" charset="0"/>
              </a:rPr>
              <a:t>3/11/2020</a:t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9AC33A0-BF9A-4BFC-BB2D-599CB0DEE537}" type="slidenum">
              <a:rPr lang="en-US" smtClean="0">
                <a:latin typeface="Arial" panose="020B0604020202020204" pitchFamily="34" charset="0"/>
              </a:rPr>
              <a:t>‹#›</a:t>
            </a:fld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321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6DC43E35-A217-46C9-A27F-477DE606451F}" type="datetimeFigureOut">
              <a:rPr lang="en-US" smtClean="0"/>
              <a:pPr/>
              <a:t>3/11/2020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7DE9B4E1-6F00-46F4-8037-610FD05F1F7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330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mailto:lahowell@purdue.edu" TargetMode="External"/><Relationship Id="rId2" Type="http://schemas.openxmlformats.org/officeDocument/2006/relationships/hyperlink" Target="https://www.the-qrcode-generator.com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 userDrawn="1"/>
        </p:nvSpPr>
        <p:spPr>
          <a:xfrm>
            <a:off x="685795" y="609600"/>
            <a:ext cx="16916409" cy="9067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5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1326686" indent="-510264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2041055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2857478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3673899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3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4490321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743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165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588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1800" dirty="0"/>
              <a:t>Digital signage uses 1920 x 1080 pixels with a resolution of 96. Signs made using this template will automatically</a:t>
            </a:r>
            <a:r>
              <a:rPr lang="en-US" sz="1800" baseline="0" dirty="0"/>
              <a:t> </a:t>
            </a:r>
            <a:r>
              <a:rPr lang="en-US" sz="1800" dirty="0"/>
              <a:t>save at the correct size. </a:t>
            </a:r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endParaRPr lang="en-US" sz="1800" dirty="0"/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1800" dirty="0"/>
              <a:t>Use Purdue branding. This template offers two slides with Purdue logo on it.</a:t>
            </a:r>
            <a:r>
              <a:rPr lang="en-US" sz="1800" baseline="0" dirty="0"/>
              <a:t> The background can be changed and the logo can be moved </a:t>
            </a:r>
            <a:r>
              <a:rPr lang="en-US" sz="1800" dirty="0"/>
              <a:t>as needed.</a:t>
            </a:r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endParaRPr lang="en-US" sz="1800" dirty="0"/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1800" dirty="0"/>
              <a:t>KEEP THE SIGN SIMPLE AND EASY TO READ. Signs run for 30 seconds or less so they must be concise and easy to read quickly.</a:t>
            </a:r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endParaRPr lang="en-US" sz="1800" dirty="0"/>
          </a:p>
          <a:p>
            <a:pPr marL="576263" marR="0" lvl="0" indent="-576263" algn="l" defTabSz="1632844" rtl="0" eaLnBrk="1" fontAlgn="auto" latinLnBrk="0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800" dirty="0"/>
              <a:t>Font size should be 32 or larger for most or all of the text. Captions or credits for photos can be smaller. </a:t>
            </a:r>
          </a:p>
          <a:p>
            <a:pPr marL="576263" marR="0" lvl="0" indent="-576263" algn="l" defTabSz="1632844" rtl="0" eaLnBrk="1" fontAlgn="auto" latinLnBrk="0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sz="1800" dirty="0"/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1800" dirty="0"/>
              <a:t>Use a shortened link or QR Code to direct viewers to more detailed information on your website. Create either a shortened URL or a QR Code </a:t>
            </a:r>
            <a:br>
              <a:rPr lang="en-US" sz="1800" dirty="0"/>
            </a:br>
            <a:r>
              <a:rPr lang="en-US" sz="1800" dirty="0"/>
              <a:t>at </a:t>
            </a:r>
            <a:r>
              <a:rPr lang="en-US" sz="1800" dirty="0">
                <a:hlinkClick r:id="rId2"/>
              </a:rPr>
              <a:t>https://www.the-qrcode-generator.com/</a:t>
            </a:r>
            <a:r>
              <a:rPr lang="en-US" sz="1800" dirty="0"/>
              <a:t>.</a:t>
            </a:r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endParaRPr lang="en-US" sz="1800" dirty="0"/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1800" dirty="0"/>
              <a:t>Be certain photos have good resolution prior to insertion. Small photos should be not be overstretched to make them larger. </a:t>
            </a:r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endParaRPr lang="en-US" sz="1800" dirty="0"/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1800" dirty="0"/>
              <a:t>Save the slide as a Jpeg or a PNG. Jpegs are recommended whenever possible. </a:t>
            </a:r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endParaRPr lang="en-US" sz="1800" dirty="0"/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1800" dirty="0"/>
              <a:t>To create a sign in PowerPoint, go to Design/Slide Size and set 20 wide/11.25 tall.  When saving the sign, a pop-up screen will ask if you want to save all or only the one slide. Indicate the one slide only. Alternatively delete unused slides prior</a:t>
            </a:r>
            <a:r>
              <a:rPr lang="en-US" sz="1800" baseline="0" dirty="0"/>
              <a:t> to saving.</a:t>
            </a:r>
            <a:endParaRPr lang="en-US" sz="1800" dirty="0"/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endParaRPr lang="en-US" sz="1800" dirty="0"/>
          </a:p>
          <a:p>
            <a:pPr marL="576263" marR="0" lvl="0" indent="-576263" algn="l" defTabSz="1632844" rtl="0" eaLnBrk="1" fontAlgn="auto" latinLnBrk="0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800" dirty="0"/>
              <a:t>Signage for events should not run more than a month.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sz="1800" dirty="0"/>
              <a:t>Provide the start and end dates needed. 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Other signs may run for longer depending upon the number of signs running in the cue.</a:t>
            </a:r>
            <a:r>
              <a:rPr lang="en-US" sz="1800" dirty="0"/>
              <a:t> </a:t>
            </a:r>
          </a:p>
          <a:p>
            <a:pPr marL="576263" marR="0" lvl="0" indent="-576263" algn="l" defTabSz="1632844" rtl="0" eaLnBrk="1" fontAlgn="auto" latinLnBrk="0" hangingPunct="1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sz="1800" dirty="0"/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1800" dirty="0"/>
              <a:t>Send your digital sign to </a:t>
            </a:r>
            <a:r>
              <a:rPr lang="en-US" sz="1800" dirty="0">
                <a:hlinkClick r:id="rId3"/>
              </a:rPr>
              <a:t>lahowell@purdue.edu</a:t>
            </a:r>
            <a:r>
              <a:rPr lang="en-US" sz="1800" dirty="0"/>
              <a:t> to have posted on the Discovery Park/</a:t>
            </a:r>
            <a:r>
              <a:rPr lang="en-US" sz="1800" dirty="0" err="1"/>
              <a:t>Hovde</a:t>
            </a:r>
            <a:r>
              <a:rPr lang="en-US" sz="1800" dirty="0"/>
              <a:t> Hall digital displays.</a:t>
            </a:r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endParaRPr lang="en-US" sz="1800" dirty="0"/>
          </a:p>
          <a:p>
            <a:pPr marL="576263" indent="-576263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1800" dirty="0"/>
              <a:t>If you wish for your sign to be shared beyond Discovery Park/</a:t>
            </a:r>
            <a:r>
              <a:rPr lang="en-US" sz="1800" dirty="0" err="1"/>
              <a:t>Hovde</a:t>
            </a:r>
            <a:r>
              <a:rPr lang="en-US" sz="1800" dirty="0"/>
              <a:t> Hall, please state this. The sign will be submitted for sharing. Note that not all digital signs on campus use shared signage.</a:t>
            </a:r>
          </a:p>
        </p:txBody>
      </p:sp>
    </p:spTree>
    <p:extLst>
      <p:ext uri="{BB962C8B-B14F-4D97-AF65-F5344CB8AC3E}">
        <p14:creationId xmlns:p14="http://schemas.microsoft.com/office/powerpoint/2010/main" val="1761617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571500"/>
            <a:ext cx="14935200" cy="2438400"/>
          </a:xfrm>
          <a:prstGeom prst="rect">
            <a:avLst/>
          </a:prstGeom>
        </p:spPr>
        <p:txBody>
          <a:bodyPr/>
          <a:lstStyle>
            <a:lvl1pPr>
              <a:defRPr sz="6600">
                <a:solidFill>
                  <a:srgbClr val="8E6F3E"/>
                </a:solidFill>
                <a:latin typeface="Franklin Gothic Heavy" panose="020B09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1" y="3314700"/>
            <a:ext cx="11201400" cy="1066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555960"/>
                </a:solidFill>
                <a:latin typeface="Franklin Gothic Medium" panose="020B0603020102020204" pitchFamily="34" charset="0"/>
              </a:defRPr>
            </a:lvl1pPr>
            <a:lvl2pPr marL="81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2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99ECCC-4C3A-4638-96F1-465687BDF7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1" y="9277002"/>
            <a:ext cx="2438409" cy="436469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F540490-E91F-44C1-BD40-5F318D6AD3C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5800" y="4610100"/>
            <a:ext cx="11201400" cy="3657600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rgbClr val="555960"/>
                </a:solidFill>
                <a:latin typeface="Franklin Gothic Medium" panose="020B0603020102020204" pitchFamily="34" charset="0"/>
              </a:defRPr>
            </a:lvl1pPr>
            <a:lvl2pPr>
              <a:defRPr sz="4800">
                <a:solidFill>
                  <a:srgbClr val="555960"/>
                </a:solidFill>
                <a:latin typeface="Franklin Gothic Medium" panose="020B0603020102020204" pitchFamily="34" charset="0"/>
              </a:defRPr>
            </a:lvl2pPr>
            <a:lvl3pPr>
              <a:defRPr sz="4000">
                <a:solidFill>
                  <a:srgbClr val="555960"/>
                </a:solidFill>
                <a:latin typeface="Franklin Gothic Medium" panose="020B0603020102020204" pitchFamily="34" charset="0"/>
              </a:defRPr>
            </a:lvl3pPr>
            <a:lvl4pPr>
              <a:defRPr>
                <a:solidFill>
                  <a:srgbClr val="555960"/>
                </a:solidFill>
                <a:latin typeface="Franklin Gothic Medium" panose="020B0603020102020204" pitchFamily="34" charset="0"/>
              </a:defRPr>
            </a:lvl4pPr>
            <a:lvl5pPr>
              <a:defRPr>
                <a:solidFill>
                  <a:srgbClr val="555960"/>
                </a:solidFill>
                <a:latin typeface="Franklin Gothic Medium" panose="020B06030201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129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0FBE3FF-E2D8-4DFE-A095-87A7210CDC8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9721" y="875908"/>
            <a:ext cx="2130708" cy="381392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571500"/>
            <a:ext cx="14097000" cy="2205038"/>
          </a:xfrm>
          <a:prstGeom prst="rect">
            <a:avLst/>
          </a:prstGeom>
        </p:spPr>
        <p:txBody>
          <a:bodyPr/>
          <a:lstStyle>
            <a:lvl1pPr>
              <a:defRPr sz="6600">
                <a:solidFill>
                  <a:schemeClr val="bg1"/>
                </a:solidFill>
                <a:latin typeface="Franklin Gothic Heavy" panose="020B09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85800" y="3009900"/>
            <a:ext cx="10363200" cy="1447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5400" b="1">
                <a:solidFill>
                  <a:srgbClr val="CFB991"/>
                </a:solidFill>
                <a:latin typeface="Franklin Gothic Medium" panose="020B0603020102020204" pitchFamily="34" charset="0"/>
              </a:defRPr>
            </a:lvl1pPr>
            <a:lvl2pPr marL="81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2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6A1C9B3-A16A-43C9-AC62-65EDD19580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5800" y="4691062"/>
            <a:ext cx="10363200" cy="4719638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rgbClr val="CFB991"/>
                </a:solidFill>
                <a:latin typeface="Franklin Gothic Medium" panose="020B0603020102020204" pitchFamily="34" charset="0"/>
              </a:defRPr>
            </a:lvl1pPr>
            <a:lvl2pPr>
              <a:defRPr sz="4400">
                <a:solidFill>
                  <a:srgbClr val="CFB991"/>
                </a:solidFill>
                <a:latin typeface="Franklin Gothic Medium" panose="020B0603020102020204" pitchFamily="34" charset="0"/>
              </a:defRPr>
            </a:lvl2pPr>
            <a:lvl3pPr>
              <a:defRPr sz="3600">
                <a:solidFill>
                  <a:srgbClr val="CFB991"/>
                </a:solidFill>
                <a:latin typeface="Franklin Gothic Medium" panose="020B0603020102020204" pitchFamily="34" charset="0"/>
              </a:defRPr>
            </a:lvl3pPr>
            <a:lvl4pPr>
              <a:defRPr sz="3200">
                <a:solidFill>
                  <a:srgbClr val="CFB991"/>
                </a:solidFill>
                <a:latin typeface="Franklin Gothic Medium" panose="020B0603020102020204" pitchFamily="34" charset="0"/>
              </a:defRPr>
            </a:lvl4pPr>
            <a:lvl5pPr>
              <a:defRPr sz="3200">
                <a:solidFill>
                  <a:srgbClr val="CFB991"/>
                </a:solidFill>
                <a:latin typeface="Franklin Gothic Medium" panose="020B06030201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9286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">
    <p:bg>
      <p:bgPr>
        <a:solidFill>
          <a:srgbClr val="CFB99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F0A4390-094E-4552-86E0-EB09E850F8B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3263" y="9182100"/>
            <a:ext cx="2032737" cy="363855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571500"/>
            <a:ext cx="14097000" cy="2205038"/>
          </a:xfrm>
          <a:prstGeom prst="rect">
            <a:avLst/>
          </a:prstGeom>
        </p:spPr>
        <p:txBody>
          <a:bodyPr/>
          <a:lstStyle>
            <a:lvl1pPr>
              <a:defRPr sz="6600">
                <a:solidFill>
                  <a:srgbClr val="000000"/>
                </a:solidFill>
                <a:latin typeface="Franklin Gothic Heavy" panose="020B09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85800" y="3009900"/>
            <a:ext cx="12801600" cy="26289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555960"/>
                </a:solidFill>
                <a:latin typeface="Franklin Gothic Medium" panose="020B0603020102020204" pitchFamily="34" charset="0"/>
              </a:defRPr>
            </a:lvl1pPr>
            <a:lvl2pPr marL="81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2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7410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">
    <p:bg>
      <p:bgPr>
        <a:solidFill>
          <a:srgbClr val="C4BF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F0A4390-094E-4552-86E0-EB09E850F8B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3263" y="9182100"/>
            <a:ext cx="2032737" cy="363855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571500"/>
            <a:ext cx="14097000" cy="2205038"/>
          </a:xfrm>
          <a:prstGeom prst="rect">
            <a:avLst/>
          </a:prstGeom>
        </p:spPr>
        <p:txBody>
          <a:bodyPr/>
          <a:lstStyle>
            <a:lvl1pPr>
              <a:defRPr sz="6600">
                <a:solidFill>
                  <a:srgbClr val="8E6F3E"/>
                </a:solidFill>
                <a:latin typeface="Franklin Gothic Heavy" panose="020B09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85800" y="3009900"/>
            <a:ext cx="11125200" cy="1143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555960"/>
                </a:solidFill>
                <a:latin typeface="Franklin Gothic Medium" panose="020B0603020102020204" pitchFamily="34" charset="0"/>
              </a:defRPr>
            </a:lvl1pPr>
            <a:lvl2pPr marL="81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2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349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bg>
      <p:bgPr>
        <a:solidFill>
          <a:srgbClr val="5559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0FBE3FF-E2D8-4DFE-A095-87A7210CDC8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6200" y="9105900"/>
            <a:ext cx="2130708" cy="381392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571500"/>
            <a:ext cx="14097000" cy="2205038"/>
          </a:xfrm>
          <a:prstGeom prst="rect">
            <a:avLst/>
          </a:prstGeom>
        </p:spPr>
        <p:txBody>
          <a:bodyPr/>
          <a:lstStyle>
            <a:lvl1pPr>
              <a:defRPr sz="6600">
                <a:solidFill>
                  <a:schemeClr val="bg1"/>
                </a:solidFill>
                <a:latin typeface="Franklin Gothic Heavy" panose="020B09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85800" y="3009900"/>
            <a:ext cx="11963400" cy="1066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CFB991"/>
                </a:solidFill>
                <a:latin typeface="Franklin Gothic Medium" panose="020B0603020102020204" pitchFamily="34" charset="0"/>
              </a:defRPr>
            </a:lvl1pPr>
            <a:lvl2pPr marL="81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2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3477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0577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5" r:id="rId3"/>
    <p:sldLayoutId id="2147483666" r:id="rId4"/>
    <p:sldLayoutId id="2147483667" r:id="rId5"/>
    <p:sldLayoutId id="2147483660" r:id="rId6"/>
  </p:sldLayoutIdLst>
  <p:txStyles>
    <p:titleStyle>
      <a:lvl1pPr algn="l" defTabSz="1632844" rtl="0" eaLnBrk="1" latinLnBrk="0" hangingPunct="1">
        <a:spcBef>
          <a:spcPct val="0"/>
        </a:spcBef>
        <a:buNone/>
        <a:defRPr sz="7900" kern="120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0" indent="0" algn="l" defTabSz="1632844" rtl="0" eaLnBrk="1" latinLnBrk="0" hangingPunct="1">
        <a:spcBef>
          <a:spcPct val="20000"/>
        </a:spcBef>
        <a:buFont typeface="Arial" panose="020B0604020202020204" pitchFamily="34" charset="0"/>
        <a:buNone/>
        <a:defRPr sz="5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1326686" indent="-510264" algn="l" defTabSz="1632844" rtl="0" eaLnBrk="1" latinLnBrk="0" hangingPunct="1">
        <a:spcBef>
          <a:spcPct val="20000"/>
        </a:spcBef>
        <a:buFont typeface="Arial" panose="020B0604020202020204" pitchFamily="34" charset="0"/>
        <a:buChar char="–"/>
        <a:defRPr sz="5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2041055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2857478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–"/>
        <a:defRPr sz="36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3673899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»"/>
        <a:defRPr sz="36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4490321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6743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3165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39588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816423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844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449266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4pPr>
      <a:lvl5pPr marL="3265688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5pPr>
      <a:lvl6pPr marL="4082110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6pPr>
      <a:lvl7pPr marL="4898533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7pPr>
      <a:lvl8pPr marL="5714954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8pPr>
      <a:lvl9pPr marL="6531376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1191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F00A0-98DF-4BA6-904F-AB0DFF2DD4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F33BD0-96E8-4E9D-80D9-4E5574D1A0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1486B3-D2DA-4FB2-8D0B-5C553621F9E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501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076B2AB-C987-4CEF-93CF-BC4FC98089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C88E3CA-A61B-4CF3-A7D7-E58A973B65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94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E5136E4-8F15-4FDE-BD4C-DC55609B0A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3E5DC61-F57C-4332-92A3-187E57CCEE1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68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7CDCD-8196-4A5B-8FE8-15C02ED3D9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E1A7A1-3D88-422E-BF3A-40732962FF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58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45784FA-FBBE-47D6-B527-3505F03E9F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251C6293-8446-42C1-9264-D17DC2936A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584F0A0-E8E8-41D3-A090-FB37636371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68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none">
        <a:spAutoFit/>
      </a:bodyPr>
      <a:lstStyle>
        <a:defPPr>
          <a:defRPr dirty="0">
            <a:solidFill>
              <a:srgbClr val="FF9B1A"/>
            </a:solidFill>
            <a:latin typeface="+mj-lt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Presentation2" id="{CB1950FB-1223-41B4-97F6-15B2D3120E1B}" vid="{1E3AA9C5-8D89-41F3-B58F-1B7ACD8BE3D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0</Words>
  <Application>Microsoft Office PowerPoint</Application>
  <PresentationFormat>Custom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Impact</vt:lpstr>
      <vt:lpstr>Arial</vt:lpstr>
      <vt:lpstr>Franklin Gothic Heavy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Engineering Computer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Howell, Linda Ann</dc:creator>
  <cp:lastModifiedBy>Howell, Linda Ann</cp:lastModifiedBy>
  <cp:revision>2</cp:revision>
  <cp:lastPrinted>2017-08-04T13:48:20Z</cp:lastPrinted>
  <dcterms:created xsi:type="dcterms:W3CDTF">2020-03-11T14:44:37Z</dcterms:created>
  <dcterms:modified xsi:type="dcterms:W3CDTF">2020-03-11T15:17:44Z</dcterms:modified>
</cp:coreProperties>
</file>